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90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pos="113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pos="2381" userDrawn="1">
          <p15:clr>
            <a:srgbClr val="A4A3A4"/>
          </p15:clr>
        </p15:guide>
        <p15:guide id="8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96" autoAdjust="0"/>
    <p:restoredTop sz="96807" autoAdjust="0"/>
  </p:normalViewPr>
  <p:slideViewPr>
    <p:cSldViewPr snapToGrid="0">
      <p:cViewPr varScale="1">
        <p:scale>
          <a:sx n="83" d="100"/>
          <a:sy n="83" d="100"/>
        </p:scale>
        <p:origin x="1877" y="77"/>
      </p:cViewPr>
      <p:guideLst>
        <p:guide orient="horz" pos="2160"/>
        <p:guide pos="2290"/>
        <p:guide orient="horz" pos="663"/>
        <p:guide pos="113"/>
        <p:guide orient="horz" pos="2115"/>
        <p:guide pos="5556"/>
        <p:guide pos="2381"/>
        <p:guide orient="horz" pos="4042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377,316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750-4FD3-B433-0C7ABBE1D92D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50</c:v>
                </c:pt>
                <c:pt idx="1">
                  <c:v>345.70400000000001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B-4609-BA06-3FBEDF85BE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4883760"/>
        <c:axId val="1464887568"/>
      </c:barChart>
      <c:catAx>
        <c:axId val="146488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7568"/>
        <c:crosses val="autoZero"/>
        <c:auto val="1"/>
        <c:lblAlgn val="ctr"/>
        <c:lblOffset val="100"/>
        <c:noMultiLvlLbl val="0"/>
      </c:catAx>
      <c:valAx>
        <c:axId val="146488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149,729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567-4C99-A36A-EDC5BFDF378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12.5</c:v>
                </c:pt>
                <c:pt idx="1">
                  <c:v>137.69399999999999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A-464B-AF25-71E92D7D83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4895184"/>
        <c:axId val="1464893552"/>
      </c:barChart>
      <c:catAx>
        <c:axId val="146489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93552"/>
        <c:crosses val="autoZero"/>
        <c:auto val="1"/>
        <c:lblAlgn val="ctr"/>
        <c:lblOffset val="100"/>
        <c:noMultiLvlLbl val="0"/>
      </c:catAx>
      <c:valAx>
        <c:axId val="146489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9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7950701664367"/>
          <c:y val="0.11470283107426756"/>
          <c:w val="0.46106763244112114"/>
          <c:h val="0.6717680326869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6-47D4-B581-F4697CDEB02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6-47D4-B581-F4697CDEB02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50,335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56-47D4-B581-F4697CDEB02F}"/>
                </c:ext>
              </c:extLst>
            </c:dLbl>
            <c:dLbl>
              <c:idx val="1"/>
              <c:layout>
                <c:manualLayout>
                  <c:x val="0.11622172295092575"/>
                  <c:y val="-0.1660563350294875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326,982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756-47D4-B581-F4697CDEB02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Инвестиции</c:v>
                </c:pt>
                <c:pt idx="1">
                  <c:v>Пополнение оборотных средств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#,##0.00">
                  <c:v>45.417999999999999</c:v>
                </c:pt>
                <c:pt idx="1">
                  <c:v>300.29599999999999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E-4209-BF6A-4A234005E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9921921054248E-2"/>
          <c:y val="0.79670440271049181"/>
          <c:w val="0.83988435946869122"/>
          <c:h val="0.166424082421868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4834830927247"/>
          <c:y val="5.1555142228717356E-2"/>
          <c:w val="0.80434358444093479"/>
          <c:h val="0.84903716989209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F41-4C6C-B5F4-4F69574B419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F41-4C6C-B5F4-4F69574B419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Атырауская</c:v>
                </c:pt>
                <c:pt idx="1">
                  <c:v>Кызылординская</c:v>
                </c:pt>
                <c:pt idx="2">
                  <c:v>Мангистауская</c:v>
                </c:pt>
                <c:pt idx="3">
                  <c:v>Актюбинская 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СКО</c:v>
                </c:pt>
                <c:pt idx="7">
                  <c:v>Алматинская</c:v>
                </c:pt>
                <c:pt idx="8">
                  <c:v>ВКО</c:v>
                </c:pt>
                <c:pt idx="9">
                  <c:v>г. Астана</c:v>
                </c:pt>
                <c:pt idx="10">
                  <c:v>ЗКО</c:v>
                </c:pt>
                <c:pt idx="11">
                  <c:v>Павлодарская</c:v>
                </c:pt>
                <c:pt idx="12">
                  <c:v>ЮКО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Карагандинская</c:v>
                </c:pt>
              </c:strCache>
            </c:strRef>
          </c:cat>
          <c:val>
            <c:numRef>
              <c:f>Лист1!$B$2:$B$17</c:f>
              <c:numCache>
                <c:formatCode>#,##0</c:formatCode>
                <c:ptCount val="16"/>
                <c:pt idx="0">
                  <c:v>20</c:v>
                </c:pt>
                <c:pt idx="1">
                  <c:v>12</c:v>
                </c:pt>
                <c:pt idx="2">
                  <c:v>24</c:v>
                </c:pt>
                <c:pt idx="3">
                  <c:v>44</c:v>
                </c:pt>
                <c:pt idx="4">
                  <c:v>44</c:v>
                </c:pt>
                <c:pt idx="5">
                  <c:v>36</c:v>
                </c:pt>
                <c:pt idx="6">
                  <c:v>71</c:v>
                </c:pt>
                <c:pt idx="7">
                  <c:v>59</c:v>
                </c:pt>
                <c:pt idx="8">
                  <c:v>75</c:v>
                </c:pt>
                <c:pt idx="9">
                  <c:v>74</c:v>
                </c:pt>
                <c:pt idx="10">
                  <c:v>39</c:v>
                </c:pt>
                <c:pt idx="11">
                  <c:v>90</c:v>
                </c:pt>
                <c:pt idx="12">
                  <c:v>85</c:v>
                </c:pt>
                <c:pt idx="13">
                  <c:v>49</c:v>
                </c:pt>
                <c:pt idx="14">
                  <c:v>124</c:v>
                </c:pt>
                <c:pt idx="15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F-4F84-92EA-7F37AF5074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Атырауская</c:v>
                </c:pt>
                <c:pt idx="1">
                  <c:v>Кызылординская</c:v>
                </c:pt>
                <c:pt idx="2">
                  <c:v>Мангистауская</c:v>
                </c:pt>
                <c:pt idx="3">
                  <c:v>Актюбинская </c:v>
                </c:pt>
                <c:pt idx="4">
                  <c:v>Акмолинская</c:v>
                </c:pt>
                <c:pt idx="5">
                  <c:v>Жамбылская</c:v>
                </c:pt>
                <c:pt idx="6">
                  <c:v>СКО</c:v>
                </c:pt>
                <c:pt idx="7">
                  <c:v>Алматинская</c:v>
                </c:pt>
                <c:pt idx="8">
                  <c:v>ВКО</c:v>
                </c:pt>
                <c:pt idx="9">
                  <c:v>г. Астана</c:v>
                </c:pt>
                <c:pt idx="10">
                  <c:v>ЗКО</c:v>
                </c:pt>
                <c:pt idx="11">
                  <c:v>Павлодарская</c:v>
                </c:pt>
                <c:pt idx="12">
                  <c:v>ЮКО</c:v>
                </c:pt>
                <c:pt idx="13">
                  <c:v>Костанайская</c:v>
                </c:pt>
                <c:pt idx="14">
                  <c:v>г. Алматы</c:v>
                </c:pt>
                <c:pt idx="15">
                  <c:v>Карагандинская</c:v>
                </c:pt>
              </c:strCache>
            </c:strRef>
          </c:cat>
          <c:val>
            <c:numRef>
              <c:f>Лист1!$C$2:$C$17</c:f>
              <c:numCache>
                <c:formatCode>#,##0</c:formatCode>
                <c:ptCount val="16"/>
                <c:pt idx="0">
                  <c:v>2932.4649631700004</c:v>
                </c:pt>
                <c:pt idx="1">
                  <c:v>3687.06061</c:v>
                </c:pt>
                <c:pt idx="2">
                  <c:v>6135.7251310000011</c:v>
                </c:pt>
                <c:pt idx="3">
                  <c:v>12187.96578567</c:v>
                </c:pt>
                <c:pt idx="4">
                  <c:v>13156.1740178</c:v>
                </c:pt>
                <c:pt idx="5">
                  <c:v>13858.918472900001</c:v>
                </c:pt>
                <c:pt idx="6">
                  <c:v>15350.325160689999</c:v>
                </c:pt>
                <c:pt idx="7">
                  <c:v>16180.976523950001</c:v>
                </c:pt>
                <c:pt idx="8">
                  <c:v>16859.655005759996</c:v>
                </c:pt>
                <c:pt idx="9">
                  <c:v>19798.040477530001</c:v>
                </c:pt>
                <c:pt idx="10">
                  <c:v>23058.318950969995</c:v>
                </c:pt>
                <c:pt idx="11">
                  <c:v>25953.995892710005</c:v>
                </c:pt>
                <c:pt idx="12">
                  <c:v>44240.630414020008</c:v>
                </c:pt>
                <c:pt idx="13">
                  <c:v>45216.871637549986</c:v>
                </c:pt>
                <c:pt idx="14">
                  <c:v>56450.273568659395</c:v>
                </c:pt>
                <c:pt idx="15">
                  <c:v>62249.042073429984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D-47F5-81D1-D4556C33F7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1464884304"/>
        <c:axId val="1464889200"/>
      </c:barChart>
      <c:catAx>
        <c:axId val="1464884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9200"/>
        <c:crosses val="autoZero"/>
        <c:auto val="1"/>
        <c:lblAlgn val="ctr"/>
        <c:lblOffset val="100"/>
        <c:noMultiLvlLbl val="0"/>
      </c:catAx>
      <c:valAx>
        <c:axId val="1464889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6488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C76E-29E7-4C83-B80E-D65C6EA074A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3" name="Line 7"/>
          <p:cNvSpPr>
            <a:spLocks noChangeShapeType="1"/>
          </p:cNvSpPr>
          <p:nvPr/>
        </p:nvSpPr>
        <p:spPr bwMode="gray">
          <a:xfrm flipH="1">
            <a:off x="839763" y="4873352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gray">
          <a:xfrm flipH="1" flipV="1">
            <a:off x="839763" y="292494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3835225" y="6264097"/>
            <a:ext cx="1952873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На 01 </a:t>
            </a:r>
            <a:r>
              <a:rPr lang="kk-KZ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августа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sp>
        <p:nvSpPr>
          <p:cNvPr id="6" name="Подзаголовок 8"/>
          <p:cNvSpPr txBox="1">
            <a:spLocks/>
          </p:cNvSpPr>
          <p:nvPr/>
        </p:nvSpPr>
        <p:spPr>
          <a:xfrm>
            <a:off x="677650" y="2945947"/>
            <a:ext cx="7732204" cy="193899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  <a:t>Реализация </a:t>
            </a:r>
            <a:b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itchFamily="34" charset="0"/>
              </a:rPr>
              <a:t>Плана действий по обеспечению финансирования субъектов предпринимательства в обрабатывающей промышленности </a:t>
            </a:r>
            <a:r>
              <a:rPr lang="kk-KZ" sz="2000" b="1" dirty="0">
                <a:latin typeface="Century Gothic" panose="020B0502020202020204" pitchFamily="34" charset="0"/>
                <a:cs typeface="Arial" pitchFamily="34" charset="0"/>
              </a:rPr>
              <a:t>за счет средств Национального Фонда Республики Казахстан (ІІ транш - 50 млрд. тенге через Фонд «Даму»)</a:t>
            </a:r>
            <a:endParaRPr lang="ru-RU" sz="2000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7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98" y="5152014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60118927"/>
              </p:ext>
            </p:extLst>
          </p:nvPr>
        </p:nvGraphicFramePr>
        <p:xfrm>
          <a:off x="179388" y="1430156"/>
          <a:ext cx="3388157" cy="1959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59320888"/>
              </p:ext>
            </p:extLst>
          </p:nvPr>
        </p:nvGraphicFramePr>
        <p:xfrm>
          <a:off x="6132945" y="1430157"/>
          <a:ext cx="2788562" cy="203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01616422"/>
              </p:ext>
            </p:extLst>
          </p:nvPr>
        </p:nvGraphicFramePr>
        <p:xfrm>
          <a:off x="3450957" y="1311794"/>
          <a:ext cx="3011055" cy="21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003278"/>
            <a:ext cx="27853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 (млрд. тенге)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7072" y="981105"/>
            <a:ext cx="2808287" cy="5770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проектов в пищевой промышленности на цели ПОС </a:t>
            </a:r>
          </a:p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(млрд. тенге)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987605"/>
            <a:ext cx="276225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 (млрд. тенге)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388" y="190935"/>
            <a:ext cx="8712968" cy="373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71463">
              <a:defRPr/>
            </a:pPr>
            <a:r>
              <a:rPr lang="ru-RU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Текущие результаты освоения (2-транш) – 50 млрд. тенге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20537" y="749362"/>
            <a:ext cx="120097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05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01.08.2024 г.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388" y="3461095"/>
            <a:ext cx="3456508" cy="2920234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957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 проекта(</a:t>
            </a:r>
            <a:r>
              <a:rPr lang="ru-RU" sz="14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ов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) МСП на общую сумму 377,316 млрд. </a:t>
            </a:r>
            <a:r>
              <a:rPr lang="kk-KZ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тенге</a:t>
            </a:r>
            <a:r>
              <a:rPr lang="en-US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(755%) 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kk-KZ" sz="1400" dirty="0"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профинансировано на сумму </a:t>
            </a: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327,316</a:t>
            </a:r>
            <a:r>
              <a:rPr lang="kk-KZ" sz="1400" dirty="0">
                <a:latin typeface="Century Gothic" panose="020B0502020202020204" pitchFamily="34" charset="0"/>
                <a:cs typeface="Arial" panose="020B0604020202020204" pitchFamily="34" charset="0"/>
              </a:rPr>
              <a:t> млрд.</a:t>
            </a: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400" dirty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</a:t>
            </a: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направлена на </a:t>
            </a:r>
            <a:r>
              <a:rPr lang="ru-RU" sz="1400" b="1" dirty="0">
                <a:latin typeface="Century Gothic" panose="020B0502020202020204" pitchFamily="34" charset="0"/>
                <a:cs typeface="Arial" panose="020B0604020202020204" pitchFamily="34" charset="0"/>
              </a:rPr>
              <a:t>пищевую промышленность (42%)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3543" y="3390096"/>
            <a:ext cx="5174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промышленности, млн. тенге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89461"/>
              </p:ext>
            </p:extLst>
          </p:nvPr>
        </p:nvGraphicFramePr>
        <p:xfrm>
          <a:off x="3964387" y="3667156"/>
          <a:ext cx="4867517" cy="2801081"/>
        </p:xfrm>
        <a:graphic>
          <a:graphicData uri="http://schemas.openxmlformats.org/drawingml/2006/table">
            <a:tbl>
              <a:tblPr/>
              <a:tblGrid>
                <a:gridCol w="319490">
                  <a:extLst>
                    <a:ext uri="{9D8B030D-6E8A-4147-A177-3AD203B41FA5}">
                      <a16:colId xmlns:a16="http://schemas.microsoft.com/office/drawing/2014/main" val="903517625"/>
                    </a:ext>
                  </a:extLst>
                </a:gridCol>
                <a:gridCol w="1851599">
                  <a:extLst>
                    <a:ext uri="{9D8B030D-6E8A-4147-A177-3AD203B41FA5}">
                      <a16:colId xmlns:a16="http://schemas.microsoft.com/office/drawing/2014/main" val="4248969773"/>
                    </a:ext>
                  </a:extLst>
                </a:gridCol>
                <a:gridCol w="821688">
                  <a:extLst>
                    <a:ext uri="{9D8B030D-6E8A-4147-A177-3AD203B41FA5}">
                      <a16:colId xmlns:a16="http://schemas.microsoft.com/office/drawing/2014/main" val="1619159933"/>
                    </a:ext>
                  </a:extLst>
                </a:gridCol>
                <a:gridCol w="993384">
                  <a:extLst>
                    <a:ext uri="{9D8B030D-6E8A-4147-A177-3AD203B41FA5}">
                      <a16:colId xmlns:a16="http://schemas.microsoft.com/office/drawing/2014/main" val="2281916052"/>
                    </a:ext>
                  </a:extLst>
                </a:gridCol>
                <a:gridCol w="881356">
                  <a:extLst>
                    <a:ext uri="{9D8B030D-6E8A-4147-A177-3AD203B41FA5}">
                      <a16:colId xmlns:a16="http://schemas.microsoft.com/office/drawing/2014/main" val="3952995063"/>
                    </a:ext>
                  </a:extLst>
                </a:gridCol>
              </a:tblGrid>
              <a:tr h="320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Отрасль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Фактически выдано, 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Доля, 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83179"/>
                  </a:ext>
                </a:extLst>
              </a:tr>
              <a:tr h="280105"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Кол-во заемщиков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 , млн. тенге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94377"/>
                  </a:ext>
                </a:extLst>
              </a:tr>
              <a:tr h="126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Пищевая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315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159 647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26948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Металлургия и машиностроение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155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80 405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584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Химическая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130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50 984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3377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неметаллической минеральной продукции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143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34 563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896698"/>
                  </a:ext>
                </a:extLst>
              </a:tr>
              <a:tr h="338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Деревообрабатывающая промышленность и производство мебели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75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21 689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036044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Сфера услуг в обрабатывающей промышленности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53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12 385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8225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Текстильная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65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13 121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11711"/>
                  </a:ext>
                </a:extLst>
              </a:tr>
              <a:tr h="225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виды обрабатывающей промышленности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21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4 524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672364"/>
                  </a:ext>
                </a:extLst>
              </a:tr>
              <a:tr h="154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957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377 316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3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054" y="144982"/>
            <a:ext cx="8229600" cy="418058"/>
          </a:xfrm>
        </p:spPr>
        <p:txBody>
          <a:bodyPr/>
          <a:lstStyle/>
          <a:p>
            <a:pPr algn="l" rtl="0" eaLnBrk="1" latinLnBrk="0" hangingPunct="1"/>
            <a:r>
              <a:rPr lang="ru-RU" sz="18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31078546"/>
              </p:ext>
            </p:extLst>
          </p:nvPr>
        </p:nvGraphicFramePr>
        <p:xfrm>
          <a:off x="466437" y="1243627"/>
          <a:ext cx="8506114" cy="504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7691" y="989711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F79646">
                  <a:lumMod val="50000"/>
                </a:srgbClr>
              </a:buClr>
            </a:pPr>
            <a:r>
              <a:rPr lang="ru-RU" sz="1050" i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млн. тенге /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05403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32016" y="342900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8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14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281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  <vt:lpstr>Региональный разрез освоения средств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Айгерим Жандосовна Ахатова</cp:lastModifiedBy>
  <cp:revision>166</cp:revision>
  <dcterms:created xsi:type="dcterms:W3CDTF">2022-07-22T06:20:26Z</dcterms:created>
  <dcterms:modified xsi:type="dcterms:W3CDTF">2024-08-20T07:55:55Z</dcterms:modified>
</cp:coreProperties>
</file>