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290" userDrawn="1">
          <p15:clr>
            <a:srgbClr val="A4A3A4"/>
          </p15:clr>
        </p15:guide>
        <p15:guide id="3" orient="horz" pos="663" userDrawn="1">
          <p15:clr>
            <a:srgbClr val="A4A3A4"/>
          </p15:clr>
        </p15:guide>
        <p15:guide id="4" pos="113" userDrawn="1">
          <p15:clr>
            <a:srgbClr val="A4A3A4"/>
          </p15:clr>
        </p15:guide>
        <p15:guide id="5" orient="horz" pos="2115" userDrawn="1">
          <p15:clr>
            <a:srgbClr val="A4A3A4"/>
          </p15:clr>
        </p15:guide>
        <p15:guide id="6" pos="5556" userDrawn="1">
          <p15:clr>
            <a:srgbClr val="A4A3A4"/>
          </p15:clr>
        </p15:guide>
        <p15:guide id="7" pos="2381" userDrawn="1">
          <p15:clr>
            <a:srgbClr val="A4A3A4"/>
          </p15:clr>
        </p15:guide>
        <p15:guide id="8" orient="horz" pos="404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296" autoAdjust="0"/>
    <p:restoredTop sz="96807" autoAdjust="0"/>
  </p:normalViewPr>
  <p:slideViewPr>
    <p:cSldViewPr snapToGrid="0">
      <p:cViewPr varScale="1">
        <p:scale>
          <a:sx n="83" d="100"/>
          <a:sy n="83" d="100"/>
        </p:scale>
        <p:origin x="1877" y="77"/>
      </p:cViewPr>
      <p:guideLst>
        <p:guide orient="horz" pos="2160"/>
        <p:guide pos="2290"/>
        <p:guide orient="horz" pos="663"/>
        <p:guide pos="113"/>
        <p:guide orient="horz" pos="2115"/>
        <p:guide pos="5556"/>
        <p:guide pos="2381"/>
        <p:guide orient="horz" pos="4042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377,316</a:t>
                    </a:r>
                    <a:endParaRPr lang="en-US" baseline="0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3750-4FD3-B433-0C7ABBE1D92D}"/>
                </c:ext>
              </c:extLst>
            </c:dLbl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Выделено</c:v>
                </c:pt>
                <c:pt idx="1">
                  <c:v>Фактически выдано</c:v>
                </c:pt>
              </c:strCache>
            </c:strRef>
          </c:cat>
          <c:val>
            <c:numRef>
              <c:f>Лист1!$B$2:$B$3</c:f>
              <c:numCache>
                <c:formatCode>#,##0</c:formatCode>
                <c:ptCount val="2"/>
                <c:pt idx="0" formatCode="General">
                  <c:v>50</c:v>
                </c:pt>
                <c:pt idx="1">
                  <c:v>345.70400000000001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17B-4609-BA06-3FBEDF85BE1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464883760"/>
        <c:axId val="1464887568"/>
      </c:barChart>
      <c:catAx>
        <c:axId val="14648837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ru-RU"/>
          </a:p>
        </c:txPr>
        <c:crossAx val="1464887568"/>
        <c:crosses val="autoZero"/>
        <c:auto val="1"/>
        <c:lblAlgn val="ctr"/>
        <c:lblOffset val="100"/>
        <c:noMultiLvlLbl val="0"/>
      </c:catAx>
      <c:valAx>
        <c:axId val="14648875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ru-RU"/>
          </a:p>
        </c:txPr>
        <c:crossAx val="14648837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sz="1000">
          <a:latin typeface="Century Gothic" panose="020B0502020202020204" pitchFamily="34" charset="0"/>
        </a:defRPr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149,729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E567-4C99-A36A-EDC5BFDF378C}"/>
                </c:ext>
              </c:extLst>
            </c:dLbl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План</c:v>
                </c:pt>
                <c:pt idx="1">
                  <c:v>Факт</c:v>
                </c:pt>
              </c:strCache>
            </c:strRef>
          </c:cat>
          <c:val>
            <c:numRef>
              <c:f>Лист1!$B$2:$B$3</c:f>
              <c:numCache>
                <c:formatCode>#,##0</c:formatCode>
                <c:ptCount val="2"/>
                <c:pt idx="0" formatCode="General">
                  <c:v>12.5</c:v>
                </c:pt>
                <c:pt idx="1">
                  <c:v>137.69399999999999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2A-464B-AF25-71E92D7D838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464895184"/>
        <c:axId val="1464893552"/>
      </c:barChart>
      <c:catAx>
        <c:axId val="14648951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ru-RU"/>
          </a:p>
        </c:txPr>
        <c:crossAx val="1464893552"/>
        <c:crosses val="autoZero"/>
        <c:auto val="1"/>
        <c:lblAlgn val="ctr"/>
        <c:lblOffset val="100"/>
        <c:noMultiLvlLbl val="0"/>
      </c:catAx>
      <c:valAx>
        <c:axId val="14648935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ru-RU"/>
          </a:p>
        </c:txPr>
        <c:crossAx val="14648951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sz="1000">
          <a:latin typeface="Century Gothic" panose="020B0502020202020204" pitchFamily="34" charset="0"/>
        </a:defRPr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2007950701664367"/>
          <c:y val="0.11470283107426756"/>
          <c:w val="0.46106763244112114"/>
          <c:h val="0.67176803268693663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Pt>
            <c:idx val="0"/>
            <c:bubble3D val="0"/>
            <c:explosion val="16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756-47D4-B581-F4697CDEB02F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5756-47D4-B581-F4697CDEB02F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50,335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5756-47D4-B581-F4697CDEB02F}"/>
                </c:ext>
              </c:extLst>
            </c:dLbl>
            <c:dLbl>
              <c:idx val="1"/>
              <c:layout>
                <c:manualLayout>
                  <c:x val="0.11622172295092575"/>
                  <c:y val="-0.16605633502948752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000" b="0" i="0" u="none" strike="noStrike" kern="1200" baseline="0">
                        <a:solidFill>
                          <a:schemeClr val="bg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defRPr>
                    </a:pPr>
                    <a:r>
                      <a:rPr lang="en-US" dirty="0"/>
                      <a:t>326,982</a:t>
                    </a:r>
                  </a:p>
                </c:rich>
              </c:tx>
              <c:numFmt formatCode="#,##0.0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bg1"/>
                      </a:solidFill>
                      <a:latin typeface="Century Gothic" panose="020B0502020202020204" pitchFamily="34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5756-47D4-B581-F4697CDEB02F}"/>
                </c:ext>
              </c:extLst>
            </c:dLbl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Инвестиции</c:v>
                </c:pt>
                <c:pt idx="1">
                  <c:v>Пополнение оборотных средств</c:v>
                </c:pt>
              </c:strCache>
            </c:strRef>
          </c:cat>
          <c:val>
            <c:numRef>
              <c:f>Лист1!$B$2:$B$3</c:f>
              <c:numCache>
                <c:formatCode>#,##0</c:formatCode>
                <c:ptCount val="2"/>
                <c:pt idx="0" formatCode="#,##0.00">
                  <c:v>45.417999999999999</c:v>
                </c:pt>
                <c:pt idx="1">
                  <c:v>300.29599999999999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D6E-4209-BF6A-4A234005E8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4819921921054248E-2"/>
          <c:y val="0.79670440271049181"/>
          <c:w val="0.83988435946869122"/>
          <c:h val="0.1664240824218682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sz="1000">
          <a:latin typeface="Century Gothic" panose="020B0502020202020204" pitchFamily="34" charset="0"/>
        </a:defRPr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824834830927247"/>
          <c:y val="5.1555142228717356E-2"/>
          <c:w val="0.80434358444093479"/>
          <c:h val="0.8490371698920922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Кол-во</c:v>
                </c:pt>
              </c:strCache>
            </c:strRef>
          </c:tx>
          <c:spPr>
            <a:solidFill>
              <a:schemeClr val="accent6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35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8F41-4C6C-B5F4-4F69574B419A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/>
                      <a:t>68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8F41-4C6C-B5F4-4F69574B419A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Лист1!$A$2:$A$17</c:f>
              <c:strCache>
                <c:ptCount val="16"/>
                <c:pt idx="0">
                  <c:v>Атырауская</c:v>
                </c:pt>
                <c:pt idx="1">
                  <c:v>Кызылординская</c:v>
                </c:pt>
                <c:pt idx="2">
                  <c:v>Мангистауская</c:v>
                </c:pt>
                <c:pt idx="3">
                  <c:v>Актюбинская </c:v>
                </c:pt>
                <c:pt idx="4">
                  <c:v>Акмолинская</c:v>
                </c:pt>
                <c:pt idx="5">
                  <c:v>Жамбылская</c:v>
                </c:pt>
                <c:pt idx="6">
                  <c:v>СКО</c:v>
                </c:pt>
                <c:pt idx="7">
                  <c:v>Алматинская</c:v>
                </c:pt>
                <c:pt idx="8">
                  <c:v>ВКО</c:v>
                </c:pt>
                <c:pt idx="9">
                  <c:v>г. Астана</c:v>
                </c:pt>
                <c:pt idx="10">
                  <c:v>ЗКО</c:v>
                </c:pt>
                <c:pt idx="11">
                  <c:v>Павлодарская</c:v>
                </c:pt>
                <c:pt idx="12">
                  <c:v>ЮКО</c:v>
                </c:pt>
                <c:pt idx="13">
                  <c:v>Костанайская</c:v>
                </c:pt>
                <c:pt idx="14">
                  <c:v>г. Алматы</c:v>
                </c:pt>
                <c:pt idx="15">
                  <c:v>Карагандинская</c:v>
                </c:pt>
              </c:strCache>
            </c:strRef>
          </c:cat>
          <c:val>
            <c:numRef>
              <c:f>Лист1!$B$2:$B$17</c:f>
              <c:numCache>
                <c:formatCode>#,##0</c:formatCode>
                <c:ptCount val="16"/>
                <c:pt idx="0">
                  <c:v>20</c:v>
                </c:pt>
                <c:pt idx="1">
                  <c:v>12</c:v>
                </c:pt>
                <c:pt idx="2">
                  <c:v>24</c:v>
                </c:pt>
                <c:pt idx="3">
                  <c:v>44</c:v>
                </c:pt>
                <c:pt idx="4">
                  <c:v>44</c:v>
                </c:pt>
                <c:pt idx="5">
                  <c:v>36</c:v>
                </c:pt>
                <c:pt idx="6">
                  <c:v>71</c:v>
                </c:pt>
                <c:pt idx="7">
                  <c:v>59</c:v>
                </c:pt>
                <c:pt idx="8">
                  <c:v>75</c:v>
                </c:pt>
                <c:pt idx="9">
                  <c:v>74</c:v>
                </c:pt>
                <c:pt idx="10">
                  <c:v>39</c:v>
                </c:pt>
                <c:pt idx="11">
                  <c:v>90</c:v>
                </c:pt>
                <c:pt idx="12">
                  <c:v>85</c:v>
                </c:pt>
                <c:pt idx="13">
                  <c:v>49</c:v>
                </c:pt>
                <c:pt idx="14">
                  <c:v>124</c:v>
                </c:pt>
                <c:pt idx="15">
                  <c:v>111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E9F-4F84-92EA-7F37AF50748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Сумма</c:v>
                </c:pt>
              </c:strCache>
            </c:strRef>
          </c:tx>
          <c:spPr>
            <a:solidFill>
              <a:schemeClr val="accent6">
                <a:tint val="77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Лист1!$A$2:$A$17</c:f>
              <c:strCache>
                <c:ptCount val="16"/>
                <c:pt idx="0">
                  <c:v>Атырауская</c:v>
                </c:pt>
                <c:pt idx="1">
                  <c:v>Кызылординская</c:v>
                </c:pt>
                <c:pt idx="2">
                  <c:v>Мангистауская</c:v>
                </c:pt>
                <c:pt idx="3">
                  <c:v>Актюбинская </c:v>
                </c:pt>
                <c:pt idx="4">
                  <c:v>Акмолинская</c:v>
                </c:pt>
                <c:pt idx="5">
                  <c:v>Жамбылская</c:v>
                </c:pt>
                <c:pt idx="6">
                  <c:v>СКО</c:v>
                </c:pt>
                <c:pt idx="7">
                  <c:v>Алматинская</c:v>
                </c:pt>
                <c:pt idx="8">
                  <c:v>ВКО</c:v>
                </c:pt>
                <c:pt idx="9">
                  <c:v>г. Астана</c:v>
                </c:pt>
                <c:pt idx="10">
                  <c:v>ЗКО</c:v>
                </c:pt>
                <c:pt idx="11">
                  <c:v>Павлодарская</c:v>
                </c:pt>
                <c:pt idx="12">
                  <c:v>ЮКО</c:v>
                </c:pt>
                <c:pt idx="13">
                  <c:v>Костанайская</c:v>
                </c:pt>
                <c:pt idx="14">
                  <c:v>г. Алматы</c:v>
                </c:pt>
                <c:pt idx="15">
                  <c:v>Карагандинская</c:v>
                </c:pt>
              </c:strCache>
            </c:strRef>
          </c:cat>
          <c:val>
            <c:numRef>
              <c:f>Лист1!$C$2:$C$17</c:f>
              <c:numCache>
                <c:formatCode>#,##0</c:formatCode>
                <c:ptCount val="16"/>
                <c:pt idx="0">
                  <c:v>2932.4649631700004</c:v>
                </c:pt>
                <c:pt idx="1">
                  <c:v>3687.06061</c:v>
                </c:pt>
                <c:pt idx="2">
                  <c:v>6135.7251310000011</c:v>
                </c:pt>
                <c:pt idx="3">
                  <c:v>12187.96578567</c:v>
                </c:pt>
                <c:pt idx="4">
                  <c:v>13156.1740178</c:v>
                </c:pt>
                <c:pt idx="5">
                  <c:v>13858.918472900001</c:v>
                </c:pt>
                <c:pt idx="6">
                  <c:v>15350.325160689999</c:v>
                </c:pt>
                <c:pt idx="7">
                  <c:v>16180.976523950001</c:v>
                </c:pt>
                <c:pt idx="8">
                  <c:v>16859.655005759996</c:v>
                </c:pt>
                <c:pt idx="9">
                  <c:v>19798.040477530001</c:v>
                </c:pt>
                <c:pt idx="10">
                  <c:v>23058.318950969995</c:v>
                </c:pt>
                <c:pt idx="11">
                  <c:v>25953.995892710005</c:v>
                </c:pt>
                <c:pt idx="12">
                  <c:v>44240.630414020008</c:v>
                </c:pt>
                <c:pt idx="13">
                  <c:v>45216.871637549986</c:v>
                </c:pt>
                <c:pt idx="14">
                  <c:v>56450.273568659395</c:v>
                </c:pt>
                <c:pt idx="15">
                  <c:v>62249.042073429984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CD-47F5-81D1-D4556C33F74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30"/>
        <c:axId val="1464884304"/>
        <c:axId val="1464889200"/>
      </c:barChart>
      <c:catAx>
        <c:axId val="14648843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ru-RU"/>
          </a:p>
        </c:txPr>
        <c:crossAx val="1464889200"/>
        <c:crosses val="autoZero"/>
        <c:auto val="1"/>
        <c:lblAlgn val="ctr"/>
        <c:lblOffset val="100"/>
        <c:noMultiLvlLbl val="0"/>
      </c:catAx>
      <c:valAx>
        <c:axId val="14648892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ru-RU"/>
          </a:p>
        </c:txPr>
        <c:crossAx val="14648843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sz="1000">
          <a:latin typeface="Century Gothic" panose="020B0502020202020204" pitchFamily="34" charset="0"/>
        </a:defRPr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2C76E-29E7-4C83-B80E-D65C6EA074A2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A8CCE-4E12-425D-B2D8-E30E0F810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283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2C76E-29E7-4C83-B80E-D65C6EA074A2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A8CCE-4E12-425D-B2D8-E30E0F810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756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2C76E-29E7-4C83-B80E-D65C6EA074A2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A8CCE-4E12-425D-B2D8-E30E0F810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224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2C76E-29E7-4C83-B80E-D65C6EA074A2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A8CCE-4E12-425D-B2D8-E30E0F810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02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2C76E-29E7-4C83-B80E-D65C6EA074A2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A8CCE-4E12-425D-B2D8-E30E0F810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076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2C76E-29E7-4C83-B80E-D65C6EA074A2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A8CCE-4E12-425D-B2D8-E30E0F810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83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2C76E-29E7-4C83-B80E-D65C6EA074A2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A8CCE-4E12-425D-B2D8-E30E0F810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623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2C76E-29E7-4C83-B80E-D65C6EA074A2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A8CCE-4E12-425D-B2D8-E30E0F810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111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2C76E-29E7-4C83-B80E-D65C6EA074A2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A8CCE-4E12-425D-B2D8-E30E0F810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393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2C76E-29E7-4C83-B80E-D65C6EA074A2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A8CCE-4E12-425D-B2D8-E30E0F810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553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2C76E-29E7-4C83-B80E-D65C6EA074A2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A8CCE-4E12-425D-B2D8-E30E0F810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054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02C76E-29E7-4C83-B80E-D65C6EA074A2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A8CCE-4E12-425D-B2D8-E30E0F810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500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1.emf"/><Relationship Id="rId4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51920" y="332656"/>
            <a:ext cx="1350841" cy="1515770"/>
          </a:xfrm>
          <a:prstGeom prst="rect">
            <a:avLst/>
          </a:prstGeom>
        </p:spPr>
      </p:pic>
      <p:sp>
        <p:nvSpPr>
          <p:cNvPr id="3" name="Line 7"/>
          <p:cNvSpPr>
            <a:spLocks noChangeShapeType="1"/>
          </p:cNvSpPr>
          <p:nvPr/>
        </p:nvSpPr>
        <p:spPr bwMode="gray">
          <a:xfrm flipH="1">
            <a:off x="839763" y="4873352"/>
            <a:ext cx="7416824" cy="7432"/>
          </a:xfrm>
          <a:prstGeom prst="line">
            <a:avLst/>
          </a:prstGeom>
          <a:noFill/>
          <a:ln w="57150" cmpd="thickThin">
            <a:solidFill>
              <a:srgbClr val="007A4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 sz="1800" dirty="0">
              <a:solidFill>
                <a:srgbClr val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Line 8"/>
          <p:cNvSpPr>
            <a:spLocks noChangeShapeType="1"/>
          </p:cNvSpPr>
          <p:nvPr/>
        </p:nvSpPr>
        <p:spPr bwMode="gray">
          <a:xfrm flipH="1" flipV="1">
            <a:off x="839763" y="2924944"/>
            <a:ext cx="7416824" cy="1"/>
          </a:xfrm>
          <a:prstGeom prst="line">
            <a:avLst/>
          </a:prstGeom>
          <a:noFill/>
          <a:ln w="38100">
            <a:solidFill>
              <a:srgbClr val="007A4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 sz="1800" dirty="0">
              <a:solidFill>
                <a:srgbClr val="0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Заголовок 4"/>
          <p:cNvSpPr txBox="1">
            <a:spLocks/>
          </p:cNvSpPr>
          <p:nvPr/>
        </p:nvSpPr>
        <p:spPr>
          <a:xfrm>
            <a:off x="3835225" y="6264097"/>
            <a:ext cx="1952873" cy="28198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200" dirty="0">
                <a:solidFill>
                  <a:srgbClr val="007A40"/>
                </a:solidFill>
                <a:latin typeface="Century Gothic" panose="020B0502020202020204" pitchFamily="34" charset="0"/>
                <a:cs typeface="Arial" pitchFamily="34" charset="0"/>
              </a:rPr>
              <a:t>На 01 </a:t>
            </a:r>
            <a:r>
              <a:rPr lang="kk-KZ" sz="1200" dirty="0">
                <a:solidFill>
                  <a:srgbClr val="007A40"/>
                </a:solidFill>
                <a:latin typeface="Century Gothic" panose="020B0502020202020204" pitchFamily="34" charset="0"/>
                <a:cs typeface="Arial" pitchFamily="34" charset="0"/>
              </a:rPr>
              <a:t>августа</a:t>
            </a:r>
            <a:r>
              <a:rPr lang="ru-RU" sz="1200" dirty="0">
                <a:solidFill>
                  <a:srgbClr val="007A40"/>
                </a:solidFill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en-GB" sz="1200" dirty="0">
                <a:solidFill>
                  <a:srgbClr val="007A40"/>
                </a:solidFill>
                <a:latin typeface="Century Gothic" panose="020B0502020202020204" pitchFamily="34" charset="0"/>
                <a:cs typeface="Arial" pitchFamily="34" charset="0"/>
              </a:rPr>
              <a:t>20</a:t>
            </a:r>
            <a:r>
              <a:rPr lang="ru-RU" sz="1200" dirty="0">
                <a:solidFill>
                  <a:srgbClr val="007A40"/>
                </a:solidFill>
                <a:latin typeface="Century Gothic" panose="020B0502020202020204" pitchFamily="34" charset="0"/>
                <a:cs typeface="Arial" pitchFamily="34" charset="0"/>
              </a:rPr>
              <a:t>24 г.</a:t>
            </a:r>
          </a:p>
        </p:txBody>
      </p:sp>
      <p:sp>
        <p:nvSpPr>
          <p:cNvPr id="6" name="Подзаголовок 8"/>
          <p:cNvSpPr txBox="1">
            <a:spLocks/>
          </p:cNvSpPr>
          <p:nvPr/>
        </p:nvSpPr>
        <p:spPr>
          <a:xfrm>
            <a:off x="677650" y="2945947"/>
            <a:ext cx="7732204" cy="1938992"/>
          </a:xfrm>
          <a:prstGeom prst="rect">
            <a:avLst/>
          </a:prstGeom>
          <a:noFill/>
          <a:ln>
            <a:noFill/>
          </a:ln>
        </p:spPr>
        <p:txBody>
          <a:bodyPr wrap="square" anchor="ctr" anchorCtr="1">
            <a:spAutoFit/>
          </a:bodyPr>
          <a:lstStyle/>
          <a:p>
            <a:pPr lvl="0" algn="ctr">
              <a:buClr>
                <a:schemeClr val="accent6">
                  <a:lumMod val="50000"/>
                </a:schemeClr>
              </a:buClr>
            </a:pPr>
            <a:r>
              <a:rPr lang="ru-RU" altLang="ru-RU" sz="2000" b="1" dirty="0">
                <a:latin typeface="Century Gothic" panose="020B0502020202020204" pitchFamily="34" charset="0"/>
                <a:cs typeface="Arial" pitchFamily="34" charset="0"/>
              </a:rPr>
              <a:t>Реализация </a:t>
            </a:r>
            <a:br>
              <a:rPr lang="ru-RU" altLang="ru-RU" sz="2000" b="1" dirty="0">
                <a:latin typeface="Century Gothic" panose="020B0502020202020204" pitchFamily="34" charset="0"/>
                <a:cs typeface="Arial" pitchFamily="34" charset="0"/>
              </a:rPr>
            </a:br>
            <a:r>
              <a:rPr lang="ru-RU" sz="2000" b="1" dirty="0">
                <a:latin typeface="Century Gothic" panose="020B0502020202020204" pitchFamily="34" charset="0"/>
                <a:cs typeface="Arial" pitchFamily="34" charset="0"/>
              </a:rPr>
              <a:t>Плана действий по обеспечению финансирования субъектов предпринимательства в обрабатывающей промышленности </a:t>
            </a:r>
            <a:r>
              <a:rPr lang="kk-KZ" sz="2000" b="1" dirty="0">
                <a:latin typeface="Century Gothic" panose="020B0502020202020204" pitchFamily="34" charset="0"/>
                <a:cs typeface="Arial" pitchFamily="34" charset="0"/>
              </a:rPr>
              <a:t>за счет средств Национального Фонда Республики Казахстан (ІІ транш - 50 млрд. тенге через Фонд «Даму»)</a:t>
            </a:r>
            <a:endParaRPr lang="ru-RU" sz="2000" b="1" dirty="0">
              <a:latin typeface="Century Gothic" panose="020B0502020202020204" pitchFamily="34" charset="0"/>
              <a:cs typeface="Arial" pitchFamily="34" charset="0"/>
            </a:endParaRPr>
          </a:p>
        </p:txBody>
      </p:sp>
      <p:pic>
        <p:nvPicPr>
          <p:cNvPr id="7" name="Picture 2" descr="DAM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0498" y="5152014"/>
            <a:ext cx="2013684" cy="623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9848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460118927"/>
              </p:ext>
            </p:extLst>
          </p:nvPr>
        </p:nvGraphicFramePr>
        <p:xfrm>
          <a:off x="179388" y="1430156"/>
          <a:ext cx="3388157" cy="19599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859320888"/>
              </p:ext>
            </p:extLst>
          </p:nvPr>
        </p:nvGraphicFramePr>
        <p:xfrm>
          <a:off x="6132945" y="1430157"/>
          <a:ext cx="2788562" cy="20345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001616422"/>
              </p:ext>
            </p:extLst>
          </p:nvPr>
        </p:nvGraphicFramePr>
        <p:xfrm>
          <a:off x="3450957" y="1311794"/>
          <a:ext cx="3011055" cy="21528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23528" y="1003278"/>
            <a:ext cx="278537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100" b="1" dirty="0">
                <a:latin typeface="Century Gothic" panose="020B0502020202020204" pitchFamily="34" charset="0"/>
                <a:cs typeface="Arial" panose="020B0604020202020204" pitchFamily="34" charset="0"/>
              </a:rPr>
              <a:t>Общий результат освоения средств (млрд. тенге)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277072" y="981105"/>
            <a:ext cx="2808287" cy="57708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050" b="1" dirty="0">
                <a:latin typeface="Century Gothic" panose="020B0502020202020204" pitchFamily="34" charset="0"/>
                <a:cs typeface="Arial" panose="020B0604020202020204" pitchFamily="34" charset="0"/>
              </a:rPr>
              <a:t>Финансирование проектов в пищевой промышленности на цели ПОС </a:t>
            </a:r>
          </a:p>
          <a:p>
            <a:pPr algn="ctr">
              <a:defRPr/>
            </a:pPr>
            <a:r>
              <a:rPr lang="ru-RU" sz="1050" b="1" dirty="0">
                <a:latin typeface="Century Gothic" panose="020B0502020202020204" pitchFamily="34" charset="0"/>
                <a:cs typeface="Arial" panose="020B0604020202020204" pitchFamily="34" charset="0"/>
              </a:rPr>
              <a:t>(млрд. тенге)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635896" y="987605"/>
            <a:ext cx="2762250" cy="430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100" b="1" dirty="0">
                <a:latin typeface="Century Gothic" panose="020B0502020202020204" pitchFamily="34" charset="0"/>
                <a:cs typeface="Arial" panose="020B0604020202020204" pitchFamily="34" charset="0"/>
              </a:rPr>
              <a:t>Распределение средств по целям использования (млрд. тенге)</a:t>
            </a: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179388" y="190935"/>
            <a:ext cx="8712968" cy="3732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271463">
              <a:defRPr/>
            </a:pPr>
            <a:r>
              <a:rPr lang="ru-RU" sz="1800" b="1" dirty="0">
                <a:latin typeface="Century Gothic" panose="020B0502020202020204" pitchFamily="34" charset="0"/>
                <a:cs typeface="Arial" panose="020B0604020202020204" pitchFamily="34" charset="0"/>
              </a:rPr>
              <a:t>Текущие результаты освоения (2-транш) – 50 млрд. тенге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179512" y="569928"/>
            <a:ext cx="8321578" cy="1552"/>
          </a:xfrm>
          <a:prstGeom prst="line">
            <a:avLst/>
          </a:prstGeom>
          <a:ln w="19050">
            <a:solidFill>
              <a:srgbClr val="007A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Рисунок 12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543470" y="84646"/>
            <a:ext cx="541889" cy="608050"/>
          </a:xfrm>
          <a:prstGeom prst="rect">
            <a:avLst/>
          </a:prstGeom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1590" y="221189"/>
            <a:ext cx="1079500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7720537" y="749362"/>
            <a:ext cx="1200970" cy="25391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>
              <a:buClr>
                <a:schemeClr val="accent6">
                  <a:lumMod val="50000"/>
                </a:schemeClr>
              </a:buClr>
            </a:pPr>
            <a:r>
              <a:rPr lang="ru-RU" sz="1050" i="1" dirty="0">
                <a:latin typeface="Century Gothic" panose="020B0502020202020204" pitchFamily="34" charset="0"/>
                <a:cs typeface="Arial" panose="020B0604020202020204" pitchFamily="34" charset="0"/>
              </a:rPr>
              <a:t>На 01.08.2024 г.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79388" y="3461095"/>
            <a:ext cx="3456508" cy="2920234"/>
          </a:xfrm>
          <a:prstGeom prst="roundRect">
            <a:avLst>
              <a:gd name="adj" fmla="val 7597"/>
            </a:avLst>
          </a:prstGeom>
          <a:ln>
            <a:solidFill>
              <a:srgbClr val="4F81BD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103188" indent="-103188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ru-RU" sz="1400" dirty="0">
                <a:latin typeface="Century Gothic" panose="020B0502020202020204" pitchFamily="34" charset="0"/>
                <a:cs typeface="Arial" panose="020B0604020202020204" pitchFamily="34" charset="0"/>
              </a:rPr>
              <a:t>Профинансировано 957</a:t>
            </a:r>
            <a:r>
              <a:rPr lang="ru-RU" sz="1400" b="1" dirty="0">
                <a:latin typeface="Century Gothic" panose="020B0502020202020204" pitchFamily="34" charset="0"/>
                <a:cs typeface="Arial" panose="020B0604020202020204" pitchFamily="34" charset="0"/>
              </a:rPr>
              <a:t> проекта(</a:t>
            </a:r>
            <a:r>
              <a:rPr lang="ru-RU" sz="1400" b="1" dirty="0" err="1">
                <a:latin typeface="Century Gothic" panose="020B0502020202020204" pitchFamily="34" charset="0"/>
                <a:cs typeface="Arial" panose="020B0604020202020204" pitchFamily="34" charset="0"/>
              </a:rPr>
              <a:t>ов</a:t>
            </a:r>
            <a:r>
              <a:rPr lang="ru-RU" sz="1400" b="1" dirty="0">
                <a:latin typeface="Century Gothic" panose="020B0502020202020204" pitchFamily="34" charset="0"/>
                <a:cs typeface="Arial" panose="020B0604020202020204" pitchFamily="34" charset="0"/>
              </a:rPr>
              <a:t>) МСП на общую сумму 377,316 млрд. </a:t>
            </a:r>
            <a:r>
              <a:rPr lang="kk-KZ" sz="1400" b="1" dirty="0">
                <a:latin typeface="Century Gothic" panose="020B0502020202020204" pitchFamily="34" charset="0"/>
                <a:cs typeface="Arial" panose="020B0604020202020204" pitchFamily="34" charset="0"/>
              </a:rPr>
              <a:t>тенге</a:t>
            </a:r>
            <a:r>
              <a:rPr lang="en-US" sz="1400" b="1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>
                <a:latin typeface="Century Gothic" panose="020B0502020202020204" pitchFamily="34" charset="0"/>
                <a:cs typeface="Arial" panose="020B0604020202020204" pitchFamily="34" charset="0"/>
              </a:rPr>
              <a:t>(755%) </a:t>
            </a:r>
            <a:r>
              <a:rPr lang="en-US" sz="1400" dirty="0">
                <a:latin typeface="Century Gothic" panose="020B0502020202020204" pitchFamily="34" charset="0"/>
                <a:cs typeface="Arial" panose="020B0604020202020204" pitchFamily="34" charset="0"/>
              </a:rPr>
              <a:t>(</a:t>
            </a:r>
            <a:r>
              <a:rPr lang="kk-KZ" sz="1400" dirty="0">
                <a:latin typeface="Century Gothic" panose="020B0502020202020204" pitchFamily="34" charset="0"/>
                <a:cs typeface="Arial" panose="020B0604020202020204" pitchFamily="34" charset="0"/>
              </a:rPr>
              <a:t>за счет возвратных средств профинансировано на сумму </a:t>
            </a:r>
            <a:r>
              <a:rPr lang="ru-RU" sz="1400" dirty="0">
                <a:latin typeface="Century Gothic" panose="020B0502020202020204" pitchFamily="34" charset="0"/>
                <a:cs typeface="Arial" panose="020B0604020202020204" pitchFamily="34" charset="0"/>
              </a:rPr>
              <a:t>327,316</a:t>
            </a:r>
            <a:r>
              <a:rPr lang="kk-KZ" sz="1400" dirty="0">
                <a:latin typeface="Century Gothic" panose="020B0502020202020204" pitchFamily="34" charset="0"/>
                <a:cs typeface="Arial" panose="020B0604020202020204" pitchFamily="34" charset="0"/>
              </a:rPr>
              <a:t> млрд.</a:t>
            </a:r>
            <a:r>
              <a:rPr lang="ru-RU" sz="1400" dirty="0">
                <a:latin typeface="Century Gothic" panose="020B0502020202020204" pitchFamily="34" charset="0"/>
                <a:cs typeface="Arial" panose="020B0604020202020204" pitchFamily="34" charset="0"/>
              </a:rPr>
              <a:t> тенге</a:t>
            </a:r>
            <a:r>
              <a:rPr lang="en-US" sz="1400" dirty="0">
                <a:latin typeface="Century Gothic" panose="020B0502020202020204" pitchFamily="34" charset="0"/>
                <a:cs typeface="Arial" panose="020B0604020202020204" pitchFamily="34" charset="0"/>
              </a:rPr>
              <a:t>)</a:t>
            </a:r>
            <a:endParaRPr lang="ru-RU" sz="1400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marL="103188" indent="-103188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ru-RU" sz="1400" dirty="0">
                <a:latin typeface="Century Gothic" panose="020B0502020202020204" pitchFamily="34" charset="0"/>
                <a:cs typeface="Arial" panose="020B0604020202020204" pitchFamily="34" charset="0"/>
              </a:rPr>
              <a:t>Финансированием охвачены все </a:t>
            </a:r>
            <a:r>
              <a:rPr lang="ru-RU" sz="1400" b="1" dirty="0">
                <a:latin typeface="Century Gothic" panose="020B0502020202020204" pitchFamily="34" charset="0"/>
                <a:cs typeface="Arial" panose="020B0604020202020204" pitchFamily="34" charset="0"/>
              </a:rPr>
              <a:t>14 областей Казахстана и гг. Астана и Алматы</a:t>
            </a:r>
          </a:p>
          <a:p>
            <a:pPr marL="103188" indent="-103188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ru-RU" sz="1400" dirty="0">
                <a:latin typeface="Century Gothic" panose="020B0502020202020204" pitchFamily="34" charset="0"/>
                <a:cs typeface="Arial" panose="020B0604020202020204" pitchFamily="34" charset="0"/>
              </a:rPr>
              <a:t>Основная доля средств направлена на </a:t>
            </a:r>
            <a:r>
              <a:rPr lang="ru-RU" sz="1400" b="1" dirty="0">
                <a:latin typeface="Century Gothic" panose="020B0502020202020204" pitchFamily="34" charset="0"/>
                <a:cs typeface="Arial" panose="020B0604020202020204" pitchFamily="34" charset="0"/>
              </a:rPr>
              <a:t>пищевую промышленность (42%)</a:t>
            </a:r>
            <a:endParaRPr lang="ru-RU" sz="1400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883543" y="3390096"/>
            <a:ext cx="517410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100" b="1" dirty="0">
                <a:latin typeface="Century Gothic" panose="020B0502020202020204" pitchFamily="34" charset="0"/>
                <a:cs typeface="Arial" panose="020B0604020202020204" pitchFamily="34" charset="0"/>
              </a:rPr>
              <a:t>Распределение средств по отраслям промышленности, млн. тенге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1689461"/>
              </p:ext>
            </p:extLst>
          </p:nvPr>
        </p:nvGraphicFramePr>
        <p:xfrm>
          <a:off x="3964387" y="3667156"/>
          <a:ext cx="4867517" cy="2801081"/>
        </p:xfrm>
        <a:graphic>
          <a:graphicData uri="http://schemas.openxmlformats.org/drawingml/2006/table">
            <a:tbl>
              <a:tblPr/>
              <a:tblGrid>
                <a:gridCol w="319490">
                  <a:extLst>
                    <a:ext uri="{9D8B030D-6E8A-4147-A177-3AD203B41FA5}">
                      <a16:colId xmlns:a16="http://schemas.microsoft.com/office/drawing/2014/main" val="903517625"/>
                    </a:ext>
                  </a:extLst>
                </a:gridCol>
                <a:gridCol w="1851599">
                  <a:extLst>
                    <a:ext uri="{9D8B030D-6E8A-4147-A177-3AD203B41FA5}">
                      <a16:colId xmlns:a16="http://schemas.microsoft.com/office/drawing/2014/main" val="4248969773"/>
                    </a:ext>
                  </a:extLst>
                </a:gridCol>
                <a:gridCol w="821688">
                  <a:extLst>
                    <a:ext uri="{9D8B030D-6E8A-4147-A177-3AD203B41FA5}">
                      <a16:colId xmlns:a16="http://schemas.microsoft.com/office/drawing/2014/main" val="1619159933"/>
                    </a:ext>
                  </a:extLst>
                </a:gridCol>
                <a:gridCol w="993384">
                  <a:extLst>
                    <a:ext uri="{9D8B030D-6E8A-4147-A177-3AD203B41FA5}">
                      <a16:colId xmlns:a16="http://schemas.microsoft.com/office/drawing/2014/main" val="2281916052"/>
                    </a:ext>
                  </a:extLst>
                </a:gridCol>
                <a:gridCol w="881356">
                  <a:extLst>
                    <a:ext uri="{9D8B030D-6E8A-4147-A177-3AD203B41FA5}">
                      <a16:colId xmlns:a16="http://schemas.microsoft.com/office/drawing/2014/main" val="3952995063"/>
                    </a:ext>
                  </a:extLst>
                </a:gridCol>
              </a:tblGrid>
              <a:tr h="32067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1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№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1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Отрасль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Фактически выдано, ВСЕГО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Доля, %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0083179"/>
                  </a:ext>
                </a:extLst>
              </a:tr>
              <a:tr h="280105">
                <a:tc>
                  <a:txBody>
                    <a:bodyPr/>
                    <a:lstStyle/>
                    <a:p>
                      <a:pPr algn="ctr" fontAlgn="ctr"/>
                      <a:endParaRPr lang="en-US" sz="800" b="1" i="1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800" b="1" i="1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Кол-во заемщиков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Сумма , млн. тенге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6694377"/>
                  </a:ext>
                </a:extLst>
              </a:tr>
              <a:tr h="1269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Пищевая промышленность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                        315 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                                                            159 647 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42%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1026948"/>
                  </a:ext>
                </a:extLst>
              </a:tr>
              <a:tr h="2256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Металлургия и машиностроение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                        155 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                                                              80 405 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21%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90584"/>
                  </a:ext>
                </a:extLst>
              </a:tr>
              <a:tr h="2256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Химическая промышленность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                        130 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                                                              50 984 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14%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8833771"/>
                  </a:ext>
                </a:extLst>
              </a:tr>
              <a:tr h="2256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Производство неметаллической минеральной продукции 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                        143 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                                                              34 563 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9%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3896698"/>
                  </a:ext>
                </a:extLst>
              </a:tr>
              <a:tr h="3384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Деревообрабатывающая промышленность и производство мебели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                          75 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                                                              21 689 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6%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3036044"/>
                  </a:ext>
                </a:extLst>
              </a:tr>
              <a:tr h="2256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Сфера услуг в обрабатывающей промышленности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                          53 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                                                              12 385 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3%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2282251"/>
                  </a:ext>
                </a:extLst>
              </a:tr>
              <a:tr h="2256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Текстильная промышленность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                          65 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                                                              13 121 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3%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2811711"/>
                  </a:ext>
                </a:extLst>
              </a:tr>
              <a:tr h="2256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8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Прочие виды обрабатывающей промышленности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                          21 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                                                                4 524 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1%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7672364"/>
                  </a:ext>
                </a:extLst>
              </a:tr>
              <a:tr h="1549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Всего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957 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377 316 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99312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284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>
            <a:off x="179512" y="569928"/>
            <a:ext cx="8321578" cy="1552"/>
          </a:xfrm>
          <a:prstGeom prst="line">
            <a:avLst/>
          </a:prstGeom>
          <a:ln w="19050">
            <a:solidFill>
              <a:srgbClr val="007A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543470" y="84646"/>
            <a:ext cx="541889" cy="608050"/>
          </a:xfrm>
          <a:prstGeom prst="rect">
            <a:avLst/>
          </a:prstGeom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1590" y="221189"/>
            <a:ext cx="1079500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188054" y="144982"/>
            <a:ext cx="8229600" cy="418058"/>
          </a:xfrm>
        </p:spPr>
        <p:txBody>
          <a:bodyPr/>
          <a:lstStyle/>
          <a:p>
            <a:pPr algn="l" rtl="0" eaLnBrk="1" latinLnBrk="0" hangingPunct="1"/>
            <a:r>
              <a:rPr lang="ru-RU" sz="1800" b="1" kern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Региональный разрез освоения средств</a:t>
            </a:r>
            <a:endParaRPr lang="ru-RU" sz="4000" dirty="0">
              <a:latin typeface="Century Gothic" panose="020B0502020202020204" pitchFamily="34" charset="0"/>
            </a:endParaRP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931078546"/>
              </p:ext>
            </p:extLst>
          </p:nvPr>
        </p:nvGraphicFramePr>
        <p:xfrm>
          <a:off x="466437" y="1243627"/>
          <a:ext cx="8506114" cy="50418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857691" y="989711"/>
            <a:ext cx="1643399" cy="25391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>
              <a:buClr>
                <a:srgbClr val="F79646">
                  <a:lumMod val="50000"/>
                </a:srgbClr>
              </a:buClr>
            </a:pPr>
            <a:r>
              <a:rPr lang="ru-RU" sz="1050" i="1" dirty="0">
                <a:solidFill>
                  <a:prstClr val="black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млн. тенге / проектов</a:t>
            </a:r>
          </a:p>
        </p:txBody>
      </p:sp>
    </p:spTree>
    <p:extLst>
      <p:ext uri="{BB962C8B-B14F-4D97-AF65-F5344CB8AC3E}">
        <p14:creationId xmlns:p14="http://schemas.microsoft.com/office/powerpoint/2010/main" val="2054035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4"/>
          <p:cNvSpPr txBox="1">
            <a:spLocks/>
          </p:cNvSpPr>
          <p:nvPr/>
        </p:nvSpPr>
        <p:spPr>
          <a:xfrm>
            <a:off x="632016" y="3429000"/>
            <a:ext cx="8352928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ru-RU" sz="2000">
                <a:solidFill>
                  <a:srgbClr val="007A40"/>
                </a:solidFill>
                <a:latin typeface="Calibri" pitchFamily="34" charset="0"/>
                <a:cs typeface="Times New Roman" pitchFamily="18" charset="0"/>
              </a:rPr>
            </a:br>
            <a:r>
              <a:rPr lang="ru-RU" sz="2000">
                <a:solidFill>
                  <a:srgbClr val="007A40"/>
                </a:solidFill>
                <a:latin typeface="Calibri" pitchFamily="34" charset="0"/>
                <a:cs typeface="Times New Roman" pitchFamily="18" charset="0"/>
              </a:rPr>
              <a:t>БЛАГОДАРИМ ЗА ВНИМАНИЕ!</a:t>
            </a:r>
            <a:endParaRPr lang="ru-RU" sz="2000" dirty="0">
              <a:solidFill>
                <a:srgbClr val="007A40"/>
              </a:solidFill>
              <a:latin typeface="Calibri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75619" y="908720"/>
            <a:ext cx="1350841" cy="1515770"/>
          </a:xfrm>
          <a:prstGeom prst="rect">
            <a:avLst/>
          </a:prstGeom>
        </p:spPr>
      </p:pic>
      <p:sp>
        <p:nvSpPr>
          <p:cNvPr id="6" name="Line 7"/>
          <p:cNvSpPr>
            <a:spLocks noChangeShapeType="1"/>
          </p:cNvSpPr>
          <p:nvPr/>
        </p:nvSpPr>
        <p:spPr bwMode="gray">
          <a:xfrm flipH="1">
            <a:off x="1100068" y="4481580"/>
            <a:ext cx="7416824" cy="7432"/>
          </a:xfrm>
          <a:prstGeom prst="line">
            <a:avLst/>
          </a:prstGeom>
          <a:noFill/>
          <a:ln w="57150" cmpd="thickThin">
            <a:solidFill>
              <a:srgbClr val="007A4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 sz="1800" dirty="0">
              <a:solidFill>
                <a:srgbClr val="000000"/>
              </a:solidFill>
              <a:ea typeface="+mn-ea"/>
              <a:cs typeface="+mn-cs"/>
            </a:endParaRPr>
          </a:p>
        </p:txBody>
      </p:sp>
      <p:sp>
        <p:nvSpPr>
          <p:cNvPr id="7" name="Line 8"/>
          <p:cNvSpPr>
            <a:spLocks noChangeShapeType="1"/>
          </p:cNvSpPr>
          <p:nvPr/>
        </p:nvSpPr>
        <p:spPr bwMode="gray">
          <a:xfrm flipH="1" flipV="1">
            <a:off x="1100068" y="3284984"/>
            <a:ext cx="7416824" cy="1"/>
          </a:xfrm>
          <a:prstGeom prst="line">
            <a:avLst/>
          </a:prstGeom>
          <a:noFill/>
          <a:ln w="38100">
            <a:solidFill>
              <a:srgbClr val="007A4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 sz="1800" dirty="0">
              <a:solidFill>
                <a:srgbClr val="000000"/>
              </a:solidFill>
              <a:ea typeface="+mn-ea"/>
              <a:cs typeface="+mn-cs"/>
            </a:endParaRPr>
          </a:p>
        </p:txBody>
      </p:sp>
      <p:pic>
        <p:nvPicPr>
          <p:cNvPr id="8" name="Picture 2" descr="DAM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5229200"/>
            <a:ext cx="2013684" cy="623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831410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445</TotalTime>
  <Words>281</Words>
  <Application>Microsoft Office PowerPoint</Application>
  <PresentationFormat>Экран (4:3)</PresentationFormat>
  <Paragraphs>72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Century Gothic</vt:lpstr>
      <vt:lpstr>Times New Roman</vt:lpstr>
      <vt:lpstr>Тема Office</vt:lpstr>
      <vt:lpstr>Презентация PowerPoint</vt:lpstr>
      <vt:lpstr>Презентация PowerPoint</vt:lpstr>
      <vt:lpstr>Региональный разрез освоения средств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Алия Жумановна Алибаева</dc:creator>
  <cp:lastModifiedBy>Айгерим Жандосовна Ахатова</cp:lastModifiedBy>
  <cp:revision>166</cp:revision>
  <dcterms:created xsi:type="dcterms:W3CDTF">2022-07-22T06:20:26Z</dcterms:created>
  <dcterms:modified xsi:type="dcterms:W3CDTF">2024-08-20T07:55:55Z</dcterms:modified>
</cp:coreProperties>
</file>